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64" r:id="rId5"/>
    <p:sldId id="282" r:id="rId6"/>
    <p:sldId id="276" r:id="rId7"/>
    <p:sldId id="285" r:id="rId8"/>
    <p:sldId id="278" r:id="rId9"/>
    <p:sldId id="266" r:id="rId10"/>
    <p:sldId id="283" r:id="rId11"/>
    <p:sldId id="284" r:id="rId12"/>
    <p:sldId id="279" r:id="rId13"/>
    <p:sldId id="274"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280" autoAdjust="0"/>
  </p:normalViewPr>
  <p:slideViewPr>
    <p:cSldViewPr showGuides="1">
      <p:cViewPr varScale="1">
        <p:scale>
          <a:sx n="72" d="100"/>
          <a:sy n="72" d="100"/>
        </p:scale>
        <p:origin x="576" y="7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11/27/2018</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11/27/2018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6</a:t>
            </a:fld>
            <a:endParaRPr lang="en-US"/>
          </a:p>
        </p:txBody>
      </p:sp>
    </p:spTree>
    <p:extLst>
      <p:ext uri="{BB962C8B-B14F-4D97-AF65-F5344CB8AC3E}">
        <p14:creationId xmlns:p14="http://schemas.microsoft.com/office/powerpoint/2010/main" val="264666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8</a:t>
            </a:fld>
            <a:endParaRPr lang="en-US"/>
          </a:p>
        </p:txBody>
      </p:sp>
    </p:spTree>
    <p:extLst>
      <p:ext uri="{BB962C8B-B14F-4D97-AF65-F5344CB8AC3E}">
        <p14:creationId xmlns:p14="http://schemas.microsoft.com/office/powerpoint/2010/main" val="3373673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11/27/2018</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11/27/2018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11/27/2018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11/27/2018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11/27/2018</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sahilsaini0014/ResistiveTou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github.com/sahilsaini0014/ResistiveTouch/blob/master/Documents/schedul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9899" y="1295400"/>
            <a:ext cx="6679829" cy="2082799"/>
          </a:xfrm>
        </p:spPr>
        <p:txBody>
          <a:bodyPr/>
          <a:lstStyle/>
          <a:p>
            <a:r>
              <a:rPr lang="en-US" dirty="0"/>
              <a:t>Resistive Touch Screen Controller</a:t>
            </a:r>
          </a:p>
        </p:txBody>
      </p:sp>
      <p:sp>
        <p:nvSpPr>
          <p:cNvPr id="3" name="Subtitle 2"/>
          <p:cNvSpPr>
            <a:spLocks noGrp="1"/>
          </p:cNvSpPr>
          <p:nvPr>
            <p:ph type="subTitle" idx="1"/>
          </p:nvPr>
        </p:nvSpPr>
        <p:spPr>
          <a:xfrm>
            <a:off x="4951412" y="3429000"/>
            <a:ext cx="2031629" cy="558800"/>
          </a:xfrm>
        </p:spPr>
        <p:txBody>
          <a:bodyPr/>
          <a:lstStyle/>
          <a:p>
            <a:r>
              <a:rPr lang="en-US" dirty="0"/>
              <a:t>STMPE610</a:t>
            </a:r>
          </a:p>
        </p:txBody>
      </p:sp>
      <p:sp>
        <p:nvSpPr>
          <p:cNvPr id="4" name="Subtitle 2">
            <a:extLst>
              <a:ext uri="{FF2B5EF4-FFF2-40B4-BE49-F238E27FC236}">
                <a16:creationId xmlns:a16="http://schemas.microsoft.com/office/drawing/2014/main" id="{E6D28F35-605C-4CC0-A349-06D3D4FB76CA}"/>
              </a:ext>
            </a:extLst>
          </p:cNvPr>
          <p:cNvSpPr txBox="1">
            <a:spLocks/>
          </p:cNvSpPr>
          <p:nvPr/>
        </p:nvSpPr>
        <p:spPr>
          <a:xfrm>
            <a:off x="8532812" y="5594075"/>
            <a:ext cx="2590800" cy="436216"/>
          </a:xfrm>
          <a:prstGeom prst="rect">
            <a:avLst/>
          </a:prstGeom>
        </p:spPr>
        <p:txBody>
          <a:bodyPr vert="horz" lIns="121899" tIns="60949" rIns="121899" bIns="60949" rtlCol="0">
            <a:normAutofit fontScale="92500" lnSpcReduction="20000"/>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dirty="0"/>
              <a:t>By: Sahil Saini</a:t>
            </a:r>
          </a:p>
        </p:txBody>
      </p:sp>
      <p:sp>
        <p:nvSpPr>
          <p:cNvPr id="5" name="Subtitle 2">
            <a:extLst>
              <a:ext uri="{FF2B5EF4-FFF2-40B4-BE49-F238E27FC236}">
                <a16:creationId xmlns:a16="http://schemas.microsoft.com/office/drawing/2014/main" id="{7E3C1E6C-C859-466E-88B5-89B3BD1BA9AB}"/>
              </a:ext>
            </a:extLst>
          </p:cNvPr>
          <p:cNvSpPr txBox="1">
            <a:spLocks/>
          </p:cNvSpPr>
          <p:nvPr/>
        </p:nvSpPr>
        <p:spPr>
          <a:xfrm>
            <a:off x="4037012" y="6435036"/>
            <a:ext cx="8151813" cy="436216"/>
          </a:xfrm>
          <a:prstGeom prst="rect">
            <a:avLst/>
          </a:prstGeom>
        </p:spPr>
        <p:txBody>
          <a:bodyPr vert="horz" lIns="121899" tIns="60949" rIns="121899" bIns="60949" rtlCol="0">
            <a:normAutofit/>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sz="2000" dirty="0"/>
              <a:t>My </a:t>
            </a:r>
            <a:r>
              <a:rPr lang="en-US" sz="2000" dirty="0" err="1"/>
              <a:t>github</a:t>
            </a:r>
            <a:r>
              <a:rPr lang="en-US" sz="2000" dirty="0"/>
              <a:t> link: </a:t>
            </a:r>
            <a:r>
              <a:rPr lang="en-US" sz="2000" dirty="0">
                <a:hlinkClick r:id="rId2"/>
              </a:rPr>
              <a:t>https://github.com/sahilsaini0014/ResistiveTouch</a:t>
            </a:r>
            <a:endParaRPr lang="en-US" sz="2000"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Thankyou so much.</a:t>
            </a:r>
          </a:p>
        </p:txBody>
      </p:sp>
      <p:pic>
        <p:nvPicPr>
          <p:cNvPr id="5122" name="Picture 2" descr="Image result for good bye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302" r="430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722812" y="600355"/>
            <a:ext cx="2347314" cy="2819400"/>
          </a:xfrm>
          <a:prstGeom prst="rect">
            <a:avLst/>
          </a:prstGeom>
        </p:spPr>
      </p:pic>
      <p:pic>
        <p:nvPicPr>
          <p:cNvPr id="7" name="Picture 6"/>
          <p:cNvPicPr>
            <a:picLocks noChangeAspect="1"/>
          </p:cNvPicPr>
          <p:nvPr/>
        </p:nvPicPr>
        <p:blipFill>
          <a:blip r:embed="rId3"/>
          <a:stretch>
            <a:fillRect/>
          </a:stretch>
        </p:blipFill>
        <p:spPr>
          <a:xfrm>
            <a:off x="8151812" y="600355"/>
            <a:ext cx="2362200" cy="4022935"/>
          </a:xfrm>
          <a:prstGeom prst="rect">
            <a:avLst/>
          </a:prstGeom>
        </p:spPr>
      </p:pic>
      <p:sp>
        <p:nvSpPr>
          <p:cNvPr id="8" name="Title 1"/>
          <p:cNvSpPr>
            <a:spLocks noGrp="1"/>
          </p:cNvSpPr>
          <p:nvPr>
            <p:ph type="ctrTitle"/>
          </p:nvPr>
        </p:nvSpPr>
        <p:spPr>
          <a:xfrm>
            <a:off x="4220069" y="3419755"/>
            <a:ext cx="3322143" cy="542645"/>
          </a:xfrm>
        </p:spPr>
        <p:txBody>
          <a:bodyPr>
            <a:normAutofit fontScale="90000"/>
          </a:bodyPr>
          <a:lstStyle/>
          <a:p>
            <a:pPr algn="ctr"/>
            <a:r>
              <a:rPr lang="en-US" sz="2800" dirty="0"/>
              <a:t>STMPE610 Controller</a:t>
            </a:r>
          </a:p>
        </p:txBody>
      </p:sp>
      <p:sp>
        <p:nvSpPr>
          <p:cNvPr id="9" name="Title 1"/>
          <p:cNvSpPr txBox="1">
            <a:spLocks/>
          </p:cNvSpPr>
          <p:nvPr/>
        </p:nvSpPr>
        <p:spPr>
          <a:xfrm>
            <a:off x="7671840" y="4953000"/>
            <a:ext cx="3322143" cy="542645"/>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tabLst/>
              <a:defRPr sz="5400" kern="1200" cap="none" baseline="0">
                <a:solidFill>
                  <a:schemeClr val="tx1"/>
                </a:solidFill>
                <a:latin typeface="+mj-lt"/>
                <a:ea typeface="+mj-ea"/>
                <a:cs typeface="+mj-cs"/>
              </a:defRPr>
            </a:lvl1pPr>
          </a:lstStyle>
          <a:p>
            <a:pPr algn="ctr"/>
            <a:r>
              <a:rPr lang="en-US" sz="2500" dirty="0"/>
              <a:t>Resistive Touch Screen</a:t>
            </a:r>
          </a:p>
        </p:txBody>
      </p:sp>
    </p:spTree>
    <p:extLst>
      <p:ext uri="{BB962C8B-B14F-4D97-AF65-F5344CB8AC3E}">
        <p14:creationId xmlns:p14="http://schemas.microsoft.com/office/powerpoint/2010/main" val="9853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17309" y="152400"/>
            <a:ext cx="10157354" cy="1397000"/>
          </a:xfrm>
        </p:spPr>
        <p:txBody>
          <a:bodyPr/>
          <a:lstStyle/>
          <a:p>
            <a:r>
              <a:rPr lang="en-US" dirty="0"/>
              <a:t>Proposal</a:t>
            </a:r>
          </a:p>
        </p:txBody>
      </p:sp>
      <p:sp>
        <p:nvSpPr>
          <p:cNvPr id="14" name="Content Placeholder 13"/>
          <p:cNvSpPr>
            <a:spLocks noGrp="1"/>
          </p:cNvSpPr>
          <p:nvPr>
            <p:ph idx="1"/>
          </p:nvPr>
        </p:nvSpPr>
        <p:spPr/>
        <p:txBody>
          <a:bodyPr/>
          <a:lstStyle/>
          <a:p>
            <a:r>
              <a:rPr lang="en-US" dirty="0"/>
              <a:t>So as I already showed you guys my Controller and the touch Screen. So In this semester I have developed a hardware from which I can get readings of position and pressure applied on the touch screen. In the next semester I am using this Screen to operate our device(Smart Health Tracker) that I am making with my two group partners. </a:t>
            </a:r>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575" y="152400"/>
            <a:ext cx="2995903" cy="711200"/>
          </a:xfrm>
        </p:spPr>
        <p:txBody>
          <a:bodyPr/>
          <a:lstStyle/>
          <a:p>
            <a:r>
              <a:rPr lang="en-US" dirty="0"/>
              <a:t>Schedule</a:t>
            </a:r>
          </a:p>
        </p:txBody>
      </p:sp>
      <p:sp>
        <p:nvSpPr>
          <p:cNvPr id="5" name="Content Placeholder 4"/>
          <p:cNvSpPr>
            <a:spLocks noGrp="1"/>
          </p:cNvSpPr>
          <p:nvPr>
            <p:ph idx="1"/>
          </p:nvPr>
        </p:nvSpPr>
        <p:spPr>
          <a:xfrm>
            <a:off x="1217612" y="894080"/>
            <a:ext cx="10157354" cy="1574800"/>
          </a:xfrm>
        </p:spPr>
        <p:txBody>
          <a:bodyPr/>
          <a:lstStyle/>
          <a:p>
            <a:r>
              <a:rPr lang="en-US" dirty="0"/>
              <a:t>I have done each part of my project at time without delaying anything Except powering up the PCB. The PCB power up was due on week 11 but, due to some errors in my code I was not able to finish that at time. But I was Successful to do it in week 12. </a:t>
            </a:r>
          </a:p>
        </p:txBody>
      </p:sp>
      <p:pic>
        <p:nvPicPr>
          <p:cNvPr id="6" name="Picture 5"/>
          <p:cNvPicPr>
            <a:picLocks noChangeAspect="1"/>
          </p:cNvPicPr>
          <p:nvPr/>
        </p:nvPicPr>
        <p:blipFill>
          <a:blip r:embed="rId2"/>
          <a:stretch>
            <a:fillRect/>
          </a:stretch>
        </p:blipFill>
        <p:spPr>
          <a:xfrm>
            <a:off x="1446212" y="2499360"/>
            <a:ext cx="1960672" cy="1463040"/>
          </a:xfrm>
          <a:prstGeom prst="rect">
            <a:avLst/>
          </a:prstGeom>
        </p:spPr>
      </p:pic>
      <p:pic>
        <p:nvPicPr>
          <p:cNvPr id="7" name="Picture 6"/>
          <p:cNvPicPr>
            <a:picLocks noChangeAspect="1"/>
          </p:cNvPicPr>
          <p:nvPr/>
        </p:nvPicPr>
        <p:blipFill>
          <a:blip r:embed="rId3"/>
          <a:stretch>
            <a:fillRect/>
          </a:stretch>
        </p:blipFill>
        <p:spPr>
          <a:xfrm>
            <a:off x="4037012" y="2501537"/>
            <a:ext cx="1903580" cy="1460863"/>
          </a:xfrm>
          <a:prstGeom prst="rect">
            <a:avLst/>
          </a:prstGeom>
        </p:spPr>
      </p:pic>
      <p:pic>
        <p:nvPicPr>
          <p:cNvPr id="8" name="Picture 7"/>
          <p:cNvPicPr>
            <a:picLocks noChangeAspect="1"/>
          </p:cNvPicPr>
          <p:nvPr/>
        </p:nvPicPr>
        <p:blipFill>
          <a:blip r:embed="rId4"/>
          <a:stretch>
            <a:fillRect/>
          </a:stretch>
        </p:blipFill>
        <p:spPr>
          <a:xfrm>
            <a:off x="6558246" y="2499361"/>
            <a:ext cx="1974566" cy="1463040"/>
          </a:xfrm>
          <a:prstGeom prst="rect">
            <a:avLst/>
          </a:prstGeom>
        </p:spPr>
      </p:pic>
      <p:pic>
        <p:nvPicPr>
          <p:cNvPr id="9" name="Picture 8"/>
          <p:cNvPicPr>
            <a:picLocks noChangeAspect="1"/>
          </p:cNvPicPr>
          <p:nvPr/>
        </p:nvPicPr>
        <p:blipFill>
          <a:blip r:embed="rId5"/>
          <a:stretch>
            <a:fillRect/>
          </a:stretch>
        </p:blipFill>
        <p:spPr>
          <a:xfrm>
            <a:off x="9150466" y="2499360"/>
            <a:ext cx="1913857" cy="1463040"/>
          </a:xfrm>
          <a:prstGeom prst="rect">
            <a:avLst/>
          </a:prstGeom>
        </p:spPr>
      </p:pic>
      <p:pic>
        <p:nvPicPr>
          <p:cNvPr id="10" name="Picture 9"/>
          <p:cNvPicPr>
            <a:picLocks noChangeAspect="1"/>
          </p:cNvPicPr>
          <p:nvPr/>
        </p:nvPicPr>
        <p:blipFill>
          <a:blip r:embed="rId6"/>
          <a:stretch>
            <a:fillRect/>
          </a:stretch>
        </p:blipFill>
        <p:spPr>
          <a:xfrm>
            <a:off x="1435025" y="4082528"/>
            <a:ext cx="2720683" cy="1937657"/>
          </a:xfrm>
          <a:prstGeom prst="rect">
            <a:avLst/>
          </a:prstGeom>
        </p:spPr>
      </p:pic>
      <p:pic>
        <p:nvPicPr>
          <p:cNvPr id="11" name="Picture 10"/>
          <p:cNvPicPr>
            <a:picLocks noChangeAspect="1"/>
          </p:cNvPicPr>
          <p:nvPr/>
        </p:nvPicPr>
        <p:blipFill>
          <a:blip r:embed="rId7"/>
          <a:stretch>
            <a:fillRect/>
          </a:stretch>
        </p:blipFill>
        <p:spPr>
          <a:xfrm>
            <a:off x="5026228" y="4170085"/>
            <a:ext cx="2606699" cy="1915886"/>
          </a:xfrm>
          <a:prstGeom prst="rect">
            <a:avLst/>
          </a:prstGeom>
        </p:spPr>
      </p:pic>
      <p:pic>
        <p:nvPicPr>
          <p:cNvPr id="12" name="Picture 11"/>
          <p:cNvPicPr>
            <a:picLocks noChangeAspect="1"/>
          </p:cNvPicPr>
          <p:nvPr/>
        </p:nvPicPr>
        <p:blipFill>
          <a:blip r:embed="rId8"/>
          <a:stretch>
            <a:fillRect/>
          </a:stretch>
        </p:blipFill>
        <p:spPr>
          <a:xfrm>
            <a:off x="8493441" y="4191857"/>
            <a:ext cx="2570881" cy="1894114"/>
          </a:xfrm>
          <a:prstGeom prst="rect">
            <a:avLst/>
          </a:prstGeom>
        </p:spPr>
      </p:pic>
      <p:sp>
        <p:nvSpPr>
          <p:cNvPr id="13" name="Right Arrow 12"/>
          <p:cNvSpPr/>
          <p:nvPr/>
        </p:nvSpPr>
        <p:spPr>
          <a:xfrm>
            <a:off x="3623631" y="3123304"/>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132512" y="3123304"/>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695476" y="3078480"/>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449604" y="5366656"/>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7917021" y="5491137"/>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2">
            <a:extLst>
              <a:ext uri="{FF2B5EF4-FFF2-40B4-BE49-F238E27FC236}">
                <a16:creationId xmlns:a16="http://schemas.microsoft.com/office/drawing/2014/main" id="{198C9144-F236-4925-B49C-3FCAB63C0D32}"/>
              </a:ext>
            </a:extLst>
          </p:cNvPr>
          <p:cNvSpPr txBox="1">
            <a:spLocks/>
          </p:cNvSpPr>
          <p:nvPr/>
        </p:nvSpPr>
        <p:spPr>
          <a:xfrm>
            <a:off x="379412" y="6227868"/>
            <a:ext cx="11506200" cy="534298"/>
          </a:xfrm>
          <a:prstGeom prst="rect">
            <a:avLst/>
          </a:prstGeom>
        </p:spPr>
        <p:txBody>
          <a:bodyPr vert="horz" lIns="121899" tIns="60949" rIns="121899" bIns="60949" rtlCol="0">
            <a:normAutofit fontScale="85000" lnSpcReduction="10000"/>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sz="2000" dirty="0"/>
              <a:t>My schedule link: </a:t>
            </a:r>
            <a:r>
              <a:rPr lang="en-US" sz="2000" dirty="0">
                <a:hlinkClick r:id="rId9"/>
              </a:rPr>
              <a:t>https://github.com/sahilsaini0014/ResistiveTouch/blob/master/Documents/schedule.pdf</a:t>
            </a:r>
            <a:endParaRPr lang="en-US" sz="2000" dirty="0"/>
          </a:p>
        </p:txBody>
      </p:sp>
    </p:spTree>
    <p:extLst>
      <p:ext uri="{BB962C8B-B14F-4D97-AF65-F5344CB8AC3E}">
        <p14:creationId xmlns:p14="http://schemas.microsoft.com/office/powerpoint/2010/main" val="99911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3" y="152400"/>
            <a:ext cx="10299053" cy="787400"/>
          </a:xfrm>
        </p:spPr>
        <p:txBody>
          <a:bodyPr/>
          <a:lstStyle/>
          <a:p>
            <a:r>
              <a:rPr lang="en-US" dirty="0"/>
              <a:t>Budget</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807005839"/>
              </p:ext>
            </p:extLst>
          </p:nvPr>
        </p:nvGraphicFramePr>
        <p:xfrm>
          <a:off x="989012" y="1003839"/>
          <a:ext cx="8534402" cy="3525338"/>
        </p:xfrm>
        <a:graphic>
          <a:graphicData uri="http://schemas.openxmlformats.org/drawingml/2006/table">
            <a:tbl>
              <a:tblPr firstRow="1" bandRow="1">
                <a:tableStyleId>{69012ECD-51FC-41F1-AA8D-1B2483CD663E}</a:tableStyleId>
              </a:tblPr>
              <a:tblGrid>
                <a:gridCol w="4595447">
                  <a:extLst>
                    <a:ext uri="{9D8B030D-6E8A-4147-A177-3AD203B41FA5}">
                      <a16:colId xmlns:a16="http://schemas.microsoft.com/office/drawing/2014/main" val="20000"/>
                    </a:ext>
                  </a:extLst>
                </a:gridCol>
                <a:gridCol w="1887416">
                  <a:extLst>
                    <a:ext uri="{9D8B030D-6E8A-4147-A177-3AD203B41FA5}">
                      <a16:colId xmlns:a16="http://schemas.microsoft.com/office/drawing/2014/main" val="20001"/>
                    </a:ext>
                  </a:extLst>
                </a:gridCol>
                <a:gridCol w="2051539">
                  <a:extLst>
                    <a:ext uri="{9D8B030D-6E8A-4147-A177-3AD203B41FA5}">
                      <a16:colId xmlns:a16="http://schemas.microsoft.com/office/drawing/2014/main" val="20002"/>
                    </a:ext>
                  </a:extLst>
                </a:gridCol>
              </a:tblGrid>
              <a:tr h="482838">
                <a:tc>
                  <a:txBody>
                    <a:bodyPr/>
                    <a:lstStyle/>
                    <a:p>
                      <a:r>
                        <a:rPr lang="en-US" dirty="0"/>
                        <a:t>Item</a:t>
                      </a:r>
                    </a:p>
                  </a:txBody>
                  <a:tcPr anchor="ctr"/>
                </a:tc>
                <a:tc>
                  <a:txBody>
                    <a:bodyPr/>
                    <a:lstStyle/>
                    <a:p>
                      <a:pPr algn="ctr"/>
                      <a:r>
                        <a:rPr lang="en-US" dirty="0"/>
                        <a:t>Supplier</a:t>
                      </a:r>
                    </a:p>
                  </a:txBody>
                  <a:tcPr anchor="ctr"/>
                </a:tc>
                <a:tc>
                  <a:txBody>
                    <a:bodyPr/>
                    <a:lstStyle/>
                    <a:p>
                      <a:pPr algn="ctr"/>
                      <a:r>
                        <a:rPr lang="en-US" dirty="0"/>
                        <a:t>Price</a:t>
                      </a:r>
                    </a:p>
                  </a:txBody>
                  <a:tcPr anchor="ctr"/>
                </a:tc>
                <a:extLst>
                  <a:ext uri="{0D108BD9-81ED-4DB2-BD59-A6C34878D82A}">
                    <a16:rowId xmlns:a16="http://schemas.microsoft.com/office/drawing/2014/main" val="10000"/>
                  </a:ext>
                </a:extLst>
              </a:tr>
              <a:tr h="583962">
                <a:tc>
                  <a:txBody>
                    <a:bodyPr/>
                    <a:lstStyle/>
                    <a:p>
                      <a:r>
                        <a:rPr lang="en-US" dirty="0"/>
                        <a:t>Raspberry</a:t>
                      </a:r>
                      <a:r>
                        <a:rPr lang="en-US" baseline="0" dirty="0"/>
                        <a:t> Pi 3 Model B+</a:t>
                      </a:r>
                      <a:endParaRPr lang="en-US" dirty="0"/>
                    </a:p>
                  </a:txBody>
                  <a:tcPr anchor="ctr"/>
                </a:tc>
                <a:tc>
                  <a:txBody>
                    <a:bodyPr/>
                    <a:lstStyle/>
                    <a:p>
                      <a:pPr algn="ctr"/>
                      <a:r>
                        <a:rPr lang="en-US" dirty="0" err="1"/>
                        <a:t>Canakit</a:t>
                      </a:r>
                      <a:endParaRPr lang="en-US" dirty="0"/>
                    </a:p>
                  </a:txBody>
                  <a:tcPr anchor="ctr"/>
                </a:tc>
                <a:tc>
                  <a:txBody>
                    <a:bodyPr/>
                    <a:lstStyle/>
                    <a:p>
                      <a:pPr algn="ctr"/>
                      <a:r>
                        <a:rPr lang="en-US" dirty="0"/>
                        <a:t>$70.75</a:t>
                      </a:r>
                    </a:p>
                  </a:txBody>
                  <a:tcPr anchor="ctr"/>
                </a:tc>
                <a:extLst>
                  <a:ext uri="{0D108BD9-81ED-4DB2-BD59-A6C34878D82A}">
                    <a16:rowId xmlns:a16="http://schemas.microsoft.com/office/drawing/2014/main" val="10001"/>
                  </a:ext>
                </a:extLst>
              </a:tr>
              <a:tr h="482838">
                <a:tc>
                  <a:txBody>
                    <a:bodyPr/>
                    <a:lstStyle/>
                    <a:p>
                      <a:r>
                        <a:rPr lang="en-US" dirty="0"/>
                        <a:t>STMPE</a:t>
                      </a:r>
                      <a:r>
                        <a:rPr lang="en-US" baseline="0" dirty="0"/>
                        <a:t> 610 Controller</a:t>
                      </a:r>
                      <a:endParaRPr lang="en-US" dirty="0"/>
                    </a:p>
                  </a:txBody>
                  <a:tcPr anchor="ctr"/>
                </a:tc>
                <a:tc>
                  <a:txBody>
                    <a:bodyPr/>
                    <a:lstStyle/>
                    <a:p>
                      <a:pPr algn="ctr"/>
                      <a:r>
                        <a:rPr lang="en-US" dirty="0" err="1"/>
                        <a:t>Adafruit</a:t>
                      </a:r>
                      <a:endParaRPr lang="en-US" dirty="0"/>
                    </a:p>
                  </a:txBody>
                  <a:tcPr anchor="ctr"/>
                </a:tc>
                <a:tc>
                  <a:txBody>
                    <a:bodyPr/>
                    <a:lstStyle/>
                    <a:p>
                      <a:pPr algn="ctr"/>
                      <a:r>
                        <a:rPr lang="en-US" dirty="0"/>
                        <a:t>$26.24</a:t>
                      </a:r>
                    </a:p>
                  </a:txBody>
                  <a:tcPr anchor="ctr"/>
                </a:tc>
                <a:extLst>
                  <a:ext uri="{0D108BD9-81ED-4DB2-BD59-A6C34878D82A}">
                    <a16:rowId xmlns:a16="http://schemas.microsoft.com/office/drawing/2014/main" val="10002"/>
                  </a:ext>
                </a:extLst>
              </a:tr>
              <a:tr h="527186">
                <a:tc>
                  <a:txBody>
                    <a:bodyPr/>
                    <a:lstStyle/>
                    <a:p>
                      <a:r>
                        <a:rPr lang="en-US" dirty="0"/>
                        <a:t>Resistive</a:t>
                      </a:r>
                      <a:r>
                        <a:rPr lang="en-US" baseline="0" dirty="0"/>
                        <a:t> Touch Screen</a:t>
                      </a:r>
                      <a:endParaRPr lang="en-US" dirty="0"/>
                    </a:p>
                  </a:txBody>
                  <a:tcPr anchor="ctr"/>
                </a:tc>
                <a:tc>
                  <a:txBody>
                    <a:bodyPr/>
                    <a:lstStyle/>
                    <a:p>
                      <a:pPr algn="ctr"/>
                      <a:r>
                        <a:rPr lang="en-US" dirty="0" err="1"/>
                        <a:t>Adafruit</a:t>
                      </a:r>
                      <a:endParaRPr lang="en-US" dirty="0"/>
                    </a:p>
                  </a:txBody>
                  <a:tcPr anchor="ctr"/>
                </a:tc>
                <a:tc>
                  <a:txBody>
                    <a:bodyPr/>
                    <a:lstStyle/>
                    <a:p>
                      <a:pPr algn="ctr"/>
                      <a:r>
                        <a:rPr lang="en-US" dirty="0"/>
                        <a:t>$6.72</a:t>
                      </a:r>
                    </a:p>
                  </a:txBody>
                  <a:tcPr anchor="ctr"/>
                </a:tc>
                <a:extLst>
                  <a:ext uri="{0D108BD9-81ED-4DB2-BD59-A6C34878D82A}">
                    <a16:rowId xmlns:a16="http://schemas.microsoft.com/office/drawing/2014/main" val="10003"/>
                  </a:ext>
                </a:extLst>
              </a:tr>
              <a:tr h="482838">
                <a:tc>
                  <a:txBody>
                    <a:bodyPr/>
                    <a:lstStyle/>
                    <a:p>
                      <a:r>
                        <a:rPr lang="en-US" dirty="0"/>
                        <a:t>Jumper Wires</a:t>
                      </a:r>
                    </a:p>
                  </a:txBody>
                  <a:tcPr anchor="ctr"/>
                </a:tc>
                <a:tc>
                  <a:txBody>
                    <a:bodyPr/>
                    <a:lstStyle/>
                    <a:p>
                      <a:pPr algn="ctr"/>
                      <a:r>
                        <a:rPr lang="en-US" dirty="0"/>
                        <a:t>Amazon</a:t>
                      </a:r>
                    </a:p>
                  </a:txBody>
                  <a:tcPr anchor="ctr"/>
                </a:tc>
                <a:tc>
                  <a:txBody>
                    <a:bodyPr/>
                    <a:lstStyle/>
                    <a:p>
                      <a:pPr algn="ctr"/>
                      <a:r>
                        <a:rPr lang="en-US" dirty="0"/>
                        <a:t>$11.29</a:t>
                      </a:r>
                    </a:p>
                  </a:txBody>
                  <a:tcPr anchor="ctr"/>
                </a:tc>
                <a:extLst>
                  <a:ext uri="{0D108BD9-81ED-4DB2-BD59-A6C34878D82A}">
                    <a16:rowId xmlns:a16="http://schemas.microsoft.com/office/drawing/2014/main" val="2838571050"/>
                  </a:ext>
                </a:extLst>
              </a:tr>
              <a:tr h="482838">
                <a:tc>
                  <a:txBody>
                    <a:bodyPr/>
                    <a:lstStyle/>
                    <a:p>
                      <a:r>
                        <a:rPr lang="en-US" dirty="0" err="1"/>
                        <a:t>Sandisk</a:t>
                      </a:r>
                      <a:r>
                        <a:rPr lang="en-US" dirty="0"/>
                        <a:t> ultra 16Gb micro</a:t>
                      </a:r>
                    </a:p>
                  </a:txBody>
                  <a:tcPr anchor="ctr"/>
                </a:tc>
                <a:tc>
                  <a:txBody>
                    <a:bodyPr/>
                    <a:lstStyle/>
                    <a:p>
                      <a:pPr algn="ctr"/>
                      <a:r>
                        <a:rPr lang="en-US" dirty="0"/>
                        <a:t>Amazon</a:t>
                      </a:r>
                    </a:p>
                  </a:txBody>
                  <a:tcPr anchor="ctr"/>
                </a:tc>
                <a:tc>
                  <a:txBody>
                    <a:bodyPr/>
                    <a:lstStyle/>
                    <a:p>
                      <a:pPr algn="ctr"/>
                      <a:r>
                        <a:rPr lang="en-US" dirty="0"/>
                        <a:t>$13.62</a:t>
                      </a:r>
                    </a:p>
                  </a:txBody>
                  <a:tcPr anchor="ctr"/>
                </a:tc>
                <a:extLst>
                  <a:ext uri="{0D108BD9-81ED-4DB2-BD59-A6C34878D82A}">
                    <a16:rowId xmlns:a16="http://schemas.microsoft.com/office/drawing/2014/main" val="4228405965"/>
                  </a:ext>
                </a:extLst>
              </a:tr>
              <a:tr h="482838">
                <a:tc>
                  <a:txBody>
                    <a:bodyPr/>
                    <a:lstStyle/>
                    <a:p>
                      <a:r>
                        <a:rPr lang="en-US" dirty="0"/>
                        <a:t>Total</a:t>
                      </a:r>
                    </a:p>
                  </a:txBody>
                  <a:tcPr anchor="ctr"/>
                </a:tc>
                <a:tc>
                  <a:txBody>
                    <a:bodyPr/>
                    <a:lstStyle/>
                    <a:p>
                      <a:pPr algn="ctr"/>
                      <a:endParaRPr lang="en-US" dirty="0"/>
                    </a:p>
                  </a:txBody>
                  <a:tcPr anchor="ctr"/>
                </a:tc>
                <a:tc>
                  <a:txBody>
                    <a:bodyPr/>
                    <a:lstStyle/>
                    <a:p>
                      <a:pPr algn="ctr"/>
                      <a:r>
                        <a:rPr lang="en-US" dirty="0"/>
                        <a:t>$128.62</a:t>
                      </a:r>
                    </a:p>
                  </a:txBody>
                  <a:tcPr anchor="ctr"/>
                </a:tc>
                <a:extLst>
                  <a:ext uri="{0D108BD9-81ED-4DB2-BD59-A6C34878D82A}">
                    <a16:rowId xmlns:a16="http://schemas.microsoft.com/office/drawing/2014/main" val="4093237781"/>
                  </a:ext>
                </a:extLst>
              </a:tr>
            </a:tbl>
          </a:graphicData>
        </a:graphic>
      </p:graphicFrame>
      <p:sp>
        <p:nvSpPr>
          <p:cNvPr id="7" name="Content Placeholder 13"/>
          <p:cNvSpPr>
            <a:spLocks noGrp="1"/>
          </p:cNvSpPr>
          <p:nvPr>
            <p:ph idx="1"/>
          </p:nvPr>
        </p:nvSpPr>
        <p:spPr>
          <a:xfrm>
            <a:off x="847373" y="4593216"/>
            <a:ext cx="9625303" cy="1371600"/>
          </a:xfrm>
        </p:spPr>
        <p:txBody>
          <a:bodyPr>
            <a:normAutofit/>
          </a:bodyPr>
          <a:lstStyle/>
          <a:p>
            <a:pPr marL="0" indent="0">
              <a:buNone/>
            </a:pPr>
            <a:r>
              <a:rPr lang="en-US" dirty="0"/>
              <a:t>So this is the budget I made in week 4. After that I didn’t buy anything for my project. I got my PCB and Case for the Hardware from Humber Prototype lab for free. </a:t>
            </a:r>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52400"/>
            <a:ext cx="6400800" cy="609600"/>
          </a:xfrm>
        </p:spPr>
        <p:txBody>
          <a:bodyPr>
            <a:normAutofit fontScale="90000"/>
          </a:bodyPr>
          <a:lstStyle/>
          <a:p>
            <a:r>
              <a:rPr lang="en-US" dirty="0"/>
              <a:t>Enclosed Hardware</a:t>
            </a:r>
          </a:p>
        </p:txBody>
      </p:sp>
      <p:sp>
        <p:nvSpPr>
          <p:cNvPr id="3" name="Text Placeholder 2"/>
          <p:cNvSpPr>
            <a:spLocks noGrp="1"/>
          </p:cNvSpPr>
          <p:nvPr>
            <p:ph type="body" idx="1"/>
          </p:nvPr>
        </p:nvSpPr>
        <p:spPr>
          <a:xfrm>
            <a:off x="455612" y="4654774"/>
            <a:ext cx="7008574" cy="1296987"/>
          </a:xfrm>
        </p:spPr>
        <p:txBody>
          <a:bodyPr>
            <a:normAutofit fontScale="85000" lnSpcReduction="20000"/>
          </a:bodyPr>
          <a:lstStyle/>
          <a:p>
            <a:r>
              <a:rPr lang="en-US" dirty="0"/>
              <a:t>So this is my enclosed hardware in custom made case that contains of Raspberry Pi, PCB, Stmpe610 Controller and Touch Screen attached on the top of the Case. </a:t>
            </a:r>
          </a:p>
        </p:txBody>
      </p:sp>
      <p:pic>
        <p:nvPicPr>
          <p:cNvPr id="1026" name="Picture 2" descr="https://user-images.githubusercontent.com/43186158/48805687-fc569a00-ece5-11e8-8be2-a5e85fb2de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96" y="993887"/>
            <a:ext cx="571499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84712" y="1295400"/>
            <a:ext cx="7391400" cy="3162623"/>
          </a:xfrm>
          <a:prstGeom prst="rect">
            <a:avLst/>
          </a:prstGeom>
        </p:spPr>
      </p:pic>
      <p:sp>
        <p:nvSpPr>
          <p:cNvPr id="7" name="Title 1"/>
          <p:cNvSpPr txBox="1">
            <a:spLocks/>
          </p:cNvSpPr>
          <p:nvPr/>
        </p:nvSpPr>
        <p:spPr>
          <a:xfrm>
            <a:off x="4483670" y="381000"/>
            <a:ext cx="7592442" cy="914400"/>
          </a:xfrm>
          <a:prstGeom prst="rect">
            <a:avLst/>
          </a:prstGeom>
        </p:spPr>
        <p:txBody>
          <a:bodyPr vert="horz" lIns="121899" tIns="60949" rIns="121899" bIns="60949" rtlCol="0" anchor="b">
            <a:normAutofit fontScale="90000"/>
          </a:bodyPr>
          <a:lstStyle>
            <a:lvl1pPr algn="l" defTabSz="1218987" rtl="0" eaLnBrk="1" latinLnBrk="0" hangingPunct="1">
              <a:lnSpc>
                <a:spcPct val="90000"/>
              </a:lnSpc>
              <a:spcBef>
                <a:spcPct val="0"/>
              </a:spcBef>
              <a:buNone/>
              <a:tabLst/>
              <a:defRPr sz="5400" kern="1200" cap="none" baseline="0">
                <a:solidFill>
                  <a:schemeClr val="tx1"/>
                </a:solidFill>
                <a:latin typeface="+mj-lt"/>
                <a:ea typeface="+mj-ea"/>
                <a:cs typeface="+mj-cs"/>
              </a:defRPr>
            </a:lvl1pPr>
          </a:lstStyle>
          <a:p>
            <a:r>
              <a:rPr lang="en-US" dirty="0"/>
              <a:t>Controller Address 0x41</a:t>
            </a:r>
          </a:p>
        </p:txBody>
      </p:sp>
      <p:sp>
        <p:nvSpPr>
          <p:cNvPr id="8" name="Text Placeholder 2"/>
          <p:cNvSpPr txBox="1">
            <a:spLocks/>
          </p:cNvSpPr>
          <p:nvPr/>
        </p:nvSpPr>
        <p:spPr>
          <a:xfrm>
            <a:off x="4684712" y="4723929"/>
            <a:ext cx="7008574" cy="1296987"/>
          </a:xfrm>
          <a:prstGeom prst="rect">
            <a:avLst/>
          </a:prstGeom>
        </p:spPr>
        <p:txBody>
          <a:bodyPr vert="horz" lIns="121899" tIns="60949" rIns="121899" bIns="60949" rtlCol="0">
            <a:normAutofit fontScale="77500" lnSpcReduction="20000"/>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dirty="0"/>
              <a:t>My Controller address is 0x41. After connecting my controller with my raspberry Pi I can see my controller address on the terminal of my raspberry pi by typing the command: </a:t>
            </a:r>
            <a:r>
              <a:rPr lang="en-US" dirty="0" err="1"/>
              <a:t>sudo</a:t>
            </a:r>
            <a:r>
              <a:rPr lang="en-US" dirty="0"/>
              <a:t> i2cdetect –y -1</a:t>
            </a:r>
          </a:p>
        </p:txBody>
      </p:sp>
    </p:spTree>
    <p:extLst>
      <p:ext uri="{BB962C8B-B14F-4D97-AF65-F5344CB8AC3E}">
        <p14:creationId xmlns:p14="http://schemas.microsoft.com/office/powerpoint/2010/main" val="403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52400"/>
            <a:ext cx="6400800" cy="609600"/>
          </a:xfrm>
        </p:spPr>
        <p:txBody>
          <a:bodyPr>
            <a:normAutofit fontScale="90000"/>
          </a:bodyPr>
          <a:lstStyle/>
          <a:p>
            <a:r>
              <a:rPr lang="en-US" dirty="0"/>
              <a:t>Readings</a:t>
            </a:r>
          </a:p>
        </p:txBody>
      </p:sp>
      <p:sp>
        <p:nvSpPr>
          <p:cNvPr id="3" name="Text Placeholder 2"/>
          <p:cNvSpPr>
            <a:spLocks noGrp="1"/>
          </p:cNvSpPr>
          <p:nvPr>
            <p:ph type="body" idx="1"/>
          </p:nvPr>
        </p:nvSpPr>
        <p:spPr>
          <a:xfrm>
            <a:off x="455612" y="4654774"/>
            <a:ext cx="7008574" cy="1296987"/>
          </a:xfrm>
        </p:spPr>
        <p:txBody>
          <a:bodyPr>
            <a:normAutofit fontScale="85000" lnSpcReduction="20000"/>
          </a:bodyPr>
          <a:lstStyle/>
          <a:p>
            <a:r>
              <a:rPr lang="en-US" dirty="0"/>
              <a:t>Above are the readings that I got from my controller. So These are the –X and –Y coordinates touched on the Screen and Third one is the pressure applied on the Screen.</a:t>
            </a:r>
          </a:p>
        </p:txBody>
      </p:sp>
      <p:pic>
        <p:nvPicPr>
          <p:cNvPr id="3074" name="Picture 2" descr="https://user-images.githubusercontent.com/43186158/48745507-a4faf000-ec39-11e8-8ae9-4fb81dcb079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 y="1066800"/>
            <a:ext cx="5486400" cy="351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46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685800"/>
            <a:ext cx="10082503" cy="787400"/>
          </a:xfrm>
        </p:spPr>
        <p:txBody>
          <a:bodyPr/>
          <a:lstStyle/>
          <a:p>
            <a:r>
              <a:rPr lang="en-US" dirty="0"/>
              <a:t>Knowledge from previous courses</a:t>
            </a:r>
          </a:p>
        </p:txBody>
      </p:sp>
      <p:sp>
        <p:nvSpPr>
          <p:cNvPr id="7" name="Content Placeholder 5"/>
          <p:cNvSpPr>
            <a:spLocks noGrp="1"/>
          </p:cNvSpPr>
          <p:nvPr>
            <p:ph sz="half" idx="2"/>
          </p:nvPr>
        </p:nvSpPr>
        <p:spPr>
          <a:xfrm>
            <a:off x="1148492" y="1676400"/>
            <a:ext cx="8679720" cy="2286000"/>
          </a:xfrm>
        </p:spPr>
        <p:txBody>
          <a:bodyPr/>
          <a:lstStyle/>
          <a:p>
            <a:r>
              <a:rPr lang="en-US" dirty="0"/>
              <a:t>CENG 209 Micro Assembly Language Programming</a:t>
            </a:r>
          </a:p>
          <a:p>
            <a:r>
              <a:rPr lang="en-US" dirty="0"/>
              <a:t>WRIT 220  Technical Workplace Writing Skills</a:t>
            </a:r>
          </a:p>
          <a:p>
            <a:r>
              <a:rPr lang="en-US" dirty="0"/>
              <a:t>CENG 256 Internet Programming</a:t>
            </a:r>
          </a:p>
          <a:p>
            <a:r>
              <a:rPr lang="en-US" dirty="0"/>
              <a:t>CENG 252 Embedded Systems</a:t>
            </a:r>
          </a:p>
          <a:p>
            <a:endParaRPr lang="en-US" dirty="0"/>
          </a:p>
          <a:p>
            <a:endParaRPr lang="en-US" dirty="0"/>
          </a:p>
        </p:txBody>
      </p:sp>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01D382-32B0-43EE-932C-28906AF37617}">
  <ds:schemaRefs>
    <ds:schemaRef ds:uri="http://purl.org/dc/elements/1.1/"/>
    <ds:schemaRef ds:uri="http://www.w3.org/XML/1998/namespace"/>
    <ds:schemaRef ds:uri="http://schemas.microsoft.com/office/infopath/2007/PartnerControls"/>
    <ds:schemaRef ds:uri="http://purl.org/dc/terms/"/>
    <ds:schemaRef ds:uri="4873beb7-5857-4685-be1f-d57550cc96cc"/>
    <ds:schemaRef ds:uri="http://schemas.microsoft.com/office/2006/metadata/properties"/>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3.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166</TotalTime>
  <Words>395</Words>
  <Application>Microsoft Office PowerPoint</Application>
  <PresentationFormat>Custom</PresentationFormat>
  <Paragraphs>47</Paragraphs>
  <Slides>10</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Books 16x9</vt:lpstr>
      <vt:lpstr>Resistive Touch Screen Controller</vt:lpstr>
      <vt:lpstr>STMPE610 Controller</vt:lpstr>
      <vt:lpstr>Proposal</vt:lpstr>
      <vt:lpstr>Schedule</vt:lpstr>
      <vt:lpstr>Budget</vt:lpstr>
      <vt:lpstr>Enclosed Hardware</vt:lpstr>
      <vt:lpstr>PowerPoint Presentation</vt:lpstr>
      <vt:lpstr>Readings</vt:lpstr>
      <vt:lpstr>Knowledge from previous courses</vt:lpstr>
      <vt:lpstr>Thankyou so much.</vt:lpstr>
    </vt:vector>
  </TitlesOfParts>
  <Company>Humber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Resistive Touch Screen Controller</dc:title>
  <dc:creator>Sahil Saini</dc:creator>
  <cp:lastModifiedBy>MANNA</cp:lastModifiedBy>
  <cp:revision>21</cp:revision>
  <dcterms:created xsi:type="dcterms:W3CDTF">2018-11-26T21:34:26Z</dcterms:created>
  <dcterms:modified xsi:type="dcterms:W3CDTF">2018-11-27T21:27:20Z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